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16"/>
  </p:notesMasterIdLst>
  <p:sldIdLst>
    <p:sldId id="256" r:id="rId2"/>
    <p:sldId id="258" r:id="rId3"/>
    <p:sldId id="259" r:id="rId4"/>
    <p:sldId id="257" r:id="rId5"/>
    <p:sldId id="261" r:id="rId6"/>
    <p:sldId id="262" r:id="rId7"/>
    <p:sldId id="263" r:id="rId8"/>
    <p:sldId id="264" r:id="rId9"/>
    <p:sldId id="270" r:id="rId10"/>
    <p:sldId id="265" r:id="rId11"/>
    <p:sldId id="268" r:id="rId12"/>
    <p:sldId id="271" r:id="rId13"/>
    <p:sldId id="267"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varScale="1">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3EAAE-4FE0-5547-A924-C7F8992C36A1}" type="datetimeFigureOut">
              <a:rPr lang="en-US" smtClean="0"/>
              <a:t>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521F6-65E4-3745-8292-BC4EA0497643}" type="slidenum">
              <a:rPr lang="en-US" smtClean="0"/>
              <a:t>‹#›</a:t>
            </a:fld>
            <a:endParaRPr lang="en-US"/>
          </a:p>
        </p:txBody>
      </p:sp>
    </p:spTree>
    <p:extLst>
      <p:ext uri="{BB962C8B-B14F-4D97-AF65-F5344CB8AC3E}">
        <p14:creationId xmlns:p14="http://schemas.microsoft.com/office/powerpoint/2010/main" val="2371856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521F6-65E4-3745-8292-BC4EA0497643}" type="slidenum">
              <a:rPr lang="en-US" smtClean="0"/>
              <a:t>6</a:t>
            </a:fld>
            <a:endParaRPr lang="en-US"/>
          </a:p>
        </p:txBody>
      </p:sp>
    </p:spTree>
    <p:extLst>
      <p:ext uri="{BB962C8B-B14F-4D97-AF65-F5344CB8AC3E}">
        <p14:creationId xmlns:p14="http://schemas.microsoft.com/office/powerpoint/2010/main" val="472735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E63B476-8929-854C-ACA6-9C85653E6B5B}" type="datetimeFigureOut">
              <a:rPr lang="en-US" smtClean="0"/>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38721-3A1F-8640-8ACF-94A8542633F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84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63B476-8929-854C-ACA6-9C85653E6B5B}" type="datetimeFigureOut">
              <a:rPr lang="en-US" smtClean="0"/>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4229166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63B476-8929-854C-ACA6-9C85653E6B5B}" type="datetimeFigureOut">
              <a:rPr lang="en-US" smtClean="0"/>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38721-3A1F-8640-8ACF-94A8542633F8}"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028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63B476-8929-854C-ACA6-9C85653E6B5B}" type="datetimeFigureOut">
              <a:rPr lang="en-US" smtClean="0"/>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221349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63B476-8929-854C-ACA6-9C85653E6B5B}" type="datetimeFigureOut">
              <a:rPr lang="en-US" smtClean="0"/>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38721-3A1F-8640-8ACF-94A8542633F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0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63B476-8929-854C-ACA6-9C85653E6B5B}" type="datetimeFigureOut">
              <a:rPr lang="en-US" smtClean="0"/>
              <a:t>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424484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63B476-8929-854C-ACA6-9C85653E6B5B}" type="datetimeFigureOut">
              <a:rPr lang="en-US" smtClean="0"/>
              <a:t>1/11/21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2153880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63B476-8929-854C-ACA6-9C85653E6B5B}" type="datetimeFigureOut">
              <a:rPr lang="en-US" smtClean="0"/>
              <a:t>1/11/21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325850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3B476-8929-854C-ACA6-9C85653E6B5B}" type="datetimeFigureOut">
              <a:rPr lang="en-US" smtClean="0"/>
              <a:t>1/11/21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280418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63B476-8929-854C-ACA6-9C85653E6B5B}" type="datetimeFigureOut">
              <a:rPr lang="en-US" smtClean="0"/>
              <a:t>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2441653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63B476-8929-854C-ACA6-9C85653E6B5B}" type="datetimeFigureOut">
              <a:rPr lang="en-US" smtClean="0"/>
              <a:t>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38721-3A1F-8640-8ACF-94A8542633F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45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E63B476-8929-854C-ACA6-9C85653E6B5B}" type="datetimeFigureOut">
              <a:rPr lang="en-US" smtClean="0"/>
              <a:t>1/11/21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F138721-3A1F-8640-8ACF-94A8542633F8}"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98089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8536-10AF-BD41-A569-45CD743C5DBC}"/>
              </a:ext>
            </a:extLst>
          </p:cNvPr>
          <p:cNvSpPr>
            <a:spLocks noGrp="1"/>
          </p:cNvSpPr>
          <p:nvPr>
            <p:ph type="ctrTitle"/>
          </p:nvPr>
        </p:nvSpPr>
        <p:spPr/>
        <p:txBody>
          <a:bodyPr/>
          <a:lstStyle/>
          <a:p>
            <a:r>
              <a:rPr lang="en-US" dirty="0"/>
              <a:t>Chicago Crash Data</a:t>
            </a:r>
            <a:br>
              <a:rPr lang="en-US" dirty="0"/>
            </a:br>
            <a:r>
              <a:rPr lang="en-US" sz="3200" dirty="0"/>
              <a:t>Lets get wrecked!</a:t>
            </a:r>
            <a:r>
              <a:rPr lang="en-US" dirty="0"/>
              <a:t> </a:t>
            </a:r>
          </a:p>
        </p:txBody>
      </p:sp>
      <p:sp>
        <p:nvSpPr>
          <p:cNvPr id="3" name="Subtitle 2">
            <a:extLst>
              <a:ext uri="{FF2B5EF4-FFF2-40B4-BE49-F238E27FC236}">
                <a16:creationId xmlns:a16="http://schemas.microsoft.com/office/drawing/2014/main" id="{FFBBE189-231E-A84B-A9F8-46F490A9B721}"/>
              </a:ext>
            </a:extLst>
          </p:cNvPr>
          <p:cNvSpPr>
            <a:spLocks noGrp="1"/>
          </p:cNvSpPr>
          <p:nvPr>
            <p:ph type="subTitle" idx="1"/>
          </p:nvPr>
        </p:nvSpPr>
        <p:spPr/>
        <p:txBody>
          <a:bodyPr>
            <a:normAutofit/>
          </a:bodyPr>
          <a:lstStyle/>
          <a:p>
            <a:r>
              <a:rPr lang="en-US" dirty="0"/>
              <a:t>Romi Sinnigen</a:t>
            </a:r>
          </a:p>
          <a:p>
            <a:r>
              <a:rPr lang="en-US" dirty="0"/>
              <a:t>Andrew Baker</a:t>
            </a:r>
          </a:p>
          <a:p>
            <a:r>
              <a:rPr lang="en-US" dirty="0"/>
              <a:t>Jonathan hicks</a:t>
            </a:r>
          </a:p>
          <a:p>
            <a:r>
              <a:rPr lang="en-US" dirty="0"/>
              <a:t>Andrew Bankston</a:t>
            </a:r>
          </a:p>
        </p:txBody>
      </p:sp>
    </p:spTree>
    <p:extLst>
      <p:ext uri="{BB962C8B-B14F-4D97-AF65-F5344CB8AC3E}">
        <p14:creationId xmlns:p14="http://schemas.microsoft.com/office/powerpoint/2010/main" val="2187307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EE79-A865-9346-8E91-6AFC0D1617DF}"/>
              </a:ext>
            </a:extLst>
          </p:cNvPr>
          <p:cNvSpPr>
            <a:spLocks noGrp="1"/>
          </p:cNvSpPr>
          <p:nvPr>
            <p:ph type="title"/>
          </p:nvPr>
        </p:nvSpPr>
        <p:spPr/>
        <p:txBody>
          <a:bodyPr>
            <a:normAutofit/>
          </a:bodyPr>
          <a:lstStyle/>
          <a:p>
            <a:r>
              <a:rPr lang="en-US" dirty="0"/>
              <a:t>There would be more wrecks around high schools</a:t>
            </a:r>
          </a:p>
        </p:txBody>
      </p:sp>
      <p:pic>
        <p:nvPicPr>
          <p:cNvPr id="5" name="Content Placeholder 4">
            <a:extLst>
              <a:ext uri="{FF2B5EF4-FFF2-40B4-BE49-F238E27FC236}">
                <a16:creationId xmlns:a16="http://schemas.microsoft.com/office/drawing/2014/main" id="{18F9641D-7D16-3745-9C0C-B96A44925B78}"/>
              </a:ext>
            </a:extLst>
          </p:cNvPr>
          <p:cNvPicPr>
            <a:picLocks noGrp="1" noChangeAspect="1"/>
          </p:cNvPicPr>
          <p:nvPr>
            <p:ph idx="1"/>
          </p:nvPr>
        </p:nvPicPr>
        <p:blipFill>
          <a:blip r:embed="rId2"/>
          <a:stretch>
            <a:fillRect/>
          </a:stretch>
        </p:blipFill>
        <p:spPr>
          <a:xfrm>
            <a:off x="7940483" y="1804086"/>
            <a:ext cx="2803717" cy="4022725"/>
          </a:xfrm>
          <a:ln w="28575">
            <a:solidFill>
              <a:schemeClr val="accent2"/>
            </a:solidFill>
          </a:ln>
        </p:spPr>
      </p:pic>
      <p:sp>
        <p:nvSpPr>
          <p:cNvPr id="9" name="TextBox 8">
            <a:extLst>
              <a:ext uri="{FF2B5EF4-FFF2-40B4-BE49-F238E27FC236}">
                <a16:creationId xmlns:a16="http://schemas.microsoft.com/office/drawing/2014/main" id="{E4E15D7E-D7B5-3A48-B873-AC2418678FE9}"/>
              </a:ext>
            </a:extLst>
          </p:cNvPr>
          <p:cNvSpPr txBox="1"/>
          <p:nvPr/>
        </p:nvSpPr>
        <p:spPr>
          <a:xfrm>
            <a:off x="642938" y="2799785"/>
            <a:ext cx="6672262" cy="147732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A heatmap of crash counts by location paired with the location of local high schools shows that although plenty of crashes occur near high schools, there are plenty of locations that experience a high frequency of accidents without a local high school nearby. </a:t>
            </a:r>
          </a:p>
        </p:txBody>
      </p:sp>
    </p:spTree>
    <p:extLst>
      <p:ext uri="{BB962C8B-B14F-4D97-AF65-F5344CB8AC3E}">
        <p14:creationId xmlns:p14="http://schemas.microsoft.com/office/powerpoint/2010/main" val="229259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6A16-CFF7-3E4F-8839-52A691C315DE}"/>
              </a:ext>
            </a:extLst>
          </p:cNvPr>
          <p:cNvSpPr>
            <a:spLocks noGrp="1"/>
          </p:cNvSpPr>
          <p:nvPr>
            <p:ph type="title"/>
          </p:nvPr>
        </p:nvSpPr>
        <p:spPr/>
        <p:txBody>
          <a:bodyPr/>
          <a:lstStyle/>
          <a:p>
            <a:r>
              <a:rPr lang="en-US" dirty="0"/>
              <a:t>injuries based on location</a:t>
            </a:r>
          </a:p>
        </p:txBody>
      </p:sp>
      <p:pic>
        <p:nvPicPr>
          <p:cNvPr id="7" name="Picture 6">
            <a:extLst>
              <a:ext uri="{FF2B5EF4-FFF2-40B4-BE49-F238E27FC236}">
                <a16:creationId xmlns:a16="http://schemas.microsoft.com/office/drawing/2014/main" id="{FB4C194A-14BD-C347-98E1-BFCA25E748FE}"/>
              </a:ext>
            </a:extLst>
          </p:cNvPr>
          <p:cNvPicPr>
            <a:picLocks noChangeAspect="1"/>
          </p:cNvPicPr>
          <p:nvPr/>
        </p:nvPicPr>
        <p:blipFill>
          <a:blip r:embed="rId2"/>
          <a:stretch>
            <a:fillRect/>
          </a:stretch>
        </p:blipFill>
        <p:spPr>
          <a:xfrm>
            <a:off x="2967981" y="2142410"/>
            <a:ext cx="3185820" cy="4022725"/>
          </a:xfrm>
          <a:prstGeom prst="rect">
            <a:avLst/>
          </a:prstGeom>
          <a:ln w="28575">
            <a:solidFill>
              <a:schemeClr val="accent2"/>
            </a:solidFill>
          </a:ln>
        </p:spPr>
      </p:pic>
      <p:sp>
        <p:nvSpPr>
          <p:cNvPr id="8" name="TextBox 7">
            <a:extLst>
              <a:ext uri="{FF2B5EF4-FFF2-40B4-BE49-F238E27FC236}">
                <a16:creationId xmlns:a16="http://schemas.microsoft.com/office/drawing/2014/main" id="{5579B751-F222-5542-8A0A-57E316973C47}"/>
              </a:ext>
            </a:extLst>
          </p:cNvPr>
          <p:cNvSpPr txBox="1"/>
          <p:nvPr/>
        </p:nvSpPr>
        <p:spPr>
          <a:xfrm>
            <a:off x="3762435" y="1715500"/>
            <a:ext cx="1596912" cy="369332"/>
          </a:xfrm>
          <a:prstGeom prst="rect">
            <a:avLst/>
          </a:prstGeom>
          <a:noFill/>
        </p:spPr>
        <p:txBody>
          <a:bodyPr wrap="none" rtlCol="0">
            <a:spAutoFit/>
          </a:bodyPr>
          <a:lstStyle/>
          <a:p>
            <a:r>
              <a:rPr lang="en-US" dirty="0"/>
              <a:t>Injury Heatmap</a:t>
            </a:r>
          </a:p>
        </p:txBody>
      </p:sp>
      <p:sp>
        <p:nvSpPr>
          <p:cNvPr id="11" name="TextBox 10">
            <a:extLst>
              <a:ext uri="{FF2B5EF4-FFF2-40B4-BE49-F238E27FC236}">
                <a16:creationId xmlns:a16="http://schemas.microsoft.com/office/drawing/2014/main" id="{3E3823C7-853E-CE49-A0E5-F1EE5CDC0DC4}"/>
              </a:ext>
            </a:extLst>
          </p:cNvPr>
          <p:cNvSpPr txBox="1"/>
          <p:nvPr/>
        </p:nvSpPr>
        <p:spPr>
          <a:xfrm>
            <a:off x="6991870" y="2084832"/>
            <a:ext cx="3800475"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Red points indicate larger injury count and could be correlated to crash type</a:t>
            </a:r>
          </a:p>
        </p:txBody>
      </p:sp>
    </p:spTree>
    <p:extLst>
      <p:ext uri="{BB962C8B-B14F-4D97-AF65-F5344CB8AC3E}">
        <p14:creationId xmlns:p14="http://schemas.microsoft.com/office/powerpoint/2010/main" val="2855681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1981-D02F-F446-BF8E-7131FAA5DDE6}"/>
              </a:ext>
            </a:extLst>
          </p:cNvPr>
          <p:cNvSpPr>
            <a:spLocks noGrp="1"/>
          </p:cNvSpPr>
          <p:nvPr>
            <p:ph type="title"/>
          </p:nvPr>
        </p:nvSpPr>
        <p:spPr/>
        <p:txBody>
          <a:bodyPr/>
          <a:lstStyle/>
          <a:p>
            <a:r>
              <a:rPr lang="en-US" dirty="0"/>
              <a:t>There will be more wrecks facing west towards the sunset</a:t>
            </a:r>
          </a:p>
        </p:txBody>
      </p:sp>
      <p:pic>
        <p:nvPicPr>
          <p:cNvPr id="5" name="Content Placeholder 4">
            <a:extLst>
              <a:ext uri="{FF2B5EF4-FFF2-40B4-BE49-F238E27FC236}">
                <a16:creationId xmlns:a16="http://schemas.microsoft.com/office/drawing/2014/main" id="{7B8EB0F9-359A-0A43-A730-4D02F28A97D8}"/>
              </a:ext>
            </a:extLst>
          </p:cNvPr>
          <p:cNvPicPr>
            <a:picLocks noGrp="1" noChangeAspect="1"/>
          </p:cNvPicPr>
          <p:nvPr>
            <p:ph idx="1"/>
          </p:nvPr>
        </p:nvPicPr>
        <p:blipFill>
          <a:blip r:embed="rId2"/>
          <a:stretch>
            <a:fillRect/>
          </a:stretch>
        </p:blipFill>
        <p:spPr>
          <a:xfrm>
            <a:off x="179475" y="1857375"/>
            <a:ext cx="7721600" cy="4343400"/>
          </a:xfrm>
        </p:spPr>
      </p:pic>
      <p:sp>
        <p:nvSpPr>
          <p:cNvPr id="7" name="TextBox 6">
            <a:extLst>
              <a:ext uri="{FF2B5EF4-FFF2-40B4-BE49-F238E27FC236}">
                <a16:creationId xmlns:a16="http://schemas.microsoft.com/office/drawing/2014/main" id="{F63400D7-0FD6-D645-8ABC-98BF673E1457}"/>
              </a:ext>
            </a:extLst>
          </p:cNvPr>
          <p:cNvSpPr txBox="1"/>
          <p:nvPr/>
        </p:nvSpPr>
        <p:spPr>
          <a:xfrm>
            <a:off x="7772400" y="2614613"/>
            <a:ext cx="3600450" cy="120032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Over 4x more accidents happen on Westbound roads than Eastbound.</a:t>
            </a:r>
          </a:p>
        </p:txBody>
      </p:sp>
    </p:spTree>
    <p:extLst>
      <p:ext uri="{BB962C8B-B14F-4D97-AF65-F5344CB8AC3E}">
        <p14:creationId xmlns:p14="http://schemas.microsoft.com/office/powerpoint/2010/main" val="12358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AB97-E2CB-9641-AEC7-A2943C4E10E9}"/>
              </a:ext>
            </a:extLst>
          </p:cNvPr>
          <p:cNvSpPr>
            <a:spLocks noGrp="1"/>
          </p:cNvSpPr>
          <p:nvPr>
            <p:ph type="title"/>
          </p:nvPr>
        </p:nvSpPr>
        <p:spPr>
          <a:xfrm>
            <a:off x="4386262" y="4960137"/>
            <a:ext cx="3843337" cy="1463040"/>
          </a:xfrm>
        </p:spPr>
        <p:txBody>
          <a:bodyPr/>
          <a:lstStyle/>
          <a:p>
            <a:r>
              <a:rPr lang="en-US" dirty="0"/>
              <a:t>Final Thoughts</a:t>
            </a:r>
          </a:p>
        </p:txBody>
      </p:sp>
      <p:pic>
        <p:nvPicPr>
          <p:cNvPr id="5" name="Picture 4">
            <a:extLst>
              <a:ext uri="{FF2B5EF4-FFF2-40B4-BE49-F238E27FC236}">
                <a16:creationId xmlns:a16="http://schemas.microsoft.com/office/drawing/2014/main" id="{8F05A89C-F4E6-9444-8A2B-93DFC3DD9B86}"/>
              </a:ext>
            </a:extLst>
          </p:cNvPr>
          <p:cNvPicPr>
            <a:picLocks noChangeAspect="1"/>
          </p:cNvPicPr>
          <p:nvPr/>
        </p:nvPicPr>
        <p:blipFill>
          <a:blip r:embed="rId2"/>
          <a:stretch>
            <a:fillRect/>
          </a:stretch>
        </p:blipFill>
        <p:spPr>
          <a:xfrm>
            <a:off x="8604095" y="5084914"/>
            <a:ext cx="1606705" cy="1338263"/>
          </a:xfrm>
          <a:prstGeom prst="rect">
            <a:avLst/>
          </a:prstGeom>
        </p:spPr>
      </p:pic>
    </p:spTree>
    <p:extLst>
      <p:ext uri="{BB962C8B-B14F-4D97-AF65-F5344CB8AC3E}">
        <p14:creationId xmlns:p14="http://schemas.microsoft.com/office/powerpoint/2010/main" val="98206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7453-D7F7-6D4F-92A2-E3C651C1DF61}"/>
              </a:ext>
            </a:extLst>
          </p:cNvPr>
          <p:cNvSpPr>
            <a:spLocks noGrp="1"/>
          </p:cNvSpPr>
          <p:nvPr>
            <p:ph type="title"/>
          </p:nvPr>
        </p:nvSpPr>
        <p:spPr/>
        <p:txBody>
          <a:bodyPr/>
          <a:lstStyle/>
          <a:p>
            <a:r>
              <a:rPr lang="en-US" dirty="0"/>
              <a:t>Post mortem</a:t>
            </a:r>
          </a:p>
        </p:txBody>
      </p:sp>
      <p:sp>
        <p:nvSpPr>
          <p:cNvPr id="8" name="TextBox 7">
            <a:extLst>
              <a:ext uri="{FF2B5EF4-FFF2-40B4-BE49-F238E27FC236}">
                <a16:creationId xmlns:a16="http://schemas.microsoft.com/office/drawing/2014/main" id="{309E6172-14E6-934B-B55E-D7D8AB8394F8}"/>
              </a:ext>
            </a:extLst>
          </p:cNvPr>
          <p:cNvSpPr txBox="1"/>
          <p:nvPr/>
        </p:nvSpPr>
        <p:spPr>
          <a:xfrm>
            <a:off x="1024128" y="1885950"/>
            <a:ext cx="101629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How difficult it was to find data sets that provided enough information to work with</a:t>
            </a:r>
          </a:p>
          <a:p>
            <a:pPr marL="285750" indent="-285750">
              <a:buFont typeface="Arial" panose="020B0604020202020204" pitchFamily="34" charset="0"/>
              <a:buChar char="•"/>
            </a:pPr>
            <a:r>
              <a:rPr lang="en-US" dirty="0"/>
              <a:t>Surprised how many hypotheses turned out to be wrong</a:t>
            </a:r>
          </a:p>
          <a:p>
            <a:pPr marL="742950" lvl="1" indent="-285750">
              <a:buFont typeface="Arial" panose="020B0604020202020204" pitchFamily="34" charset="0"/>
              <a:buChar char="•"/>
            </a:pPr>
            <a:r>
              <a:rPr lang="en-US" dirty="0"/>
              <a:t>Less crashes at night which was opposite of what we initially assumed the data would represent</a:t>
            </a:r>
          </a:p>
          <a:p>
            <a:pPr marL="1200150" lvl="2" indent="-285750">
              <a:buFont typeface="Arial" panose="020B0604020202020204" pitchFamily="34" charset="0"/>
              <a:buChar char="•"/>
            </a:pPr>
            <a:r>
              <a:rPr lang="en-US" dirty="0"/>
              <a:t>Could be because there are more cars during the day</a:t>
            </a:r>
          </a:p>
          <a:p>
            <a:pPr marL="742950" lvl="1" indent="-285750">
              <a:buFont typeface="Arial" panose="020B0604020202020204" pitchFamily="34" charset="0"/>
              <a:buChar char="•"/>
            </a:pPr>
            <a:r>
              <a:rPr lang="en-US" dirty="0"/>
              <a:t>We thought time of day would affect crash count (North, East, South, West)</a:t>
            </a:r>
          </a:p>
          <a:p>
            <a:pPr marL="1200150" lvl="2" indent="-285750">
              <a:buFont typeface="Arial" panose="020B0604020202020204" pitchFamily="34" charset="0"/>
              <a:buChar char="•"/>
            </a:pPr>
            <a:r>
              <a:rPr lang="en-US" dirty="0"/>
              <a:t>Maybe there are more wrecks in the evening when driving towards the sunset</a:t>
            </a:r>
          </a:p>
          <a:p>
            <a:pPr marL="1200150" lvl="2" indent="-285750">
              <a:buFont typeface="Arial" panose="020B0604020202020204" pitchFamily="34" charset="0"/>
              <a:buChar char="•"/>
            </a:pPr>
            <a:r>
              <a:rPr lang="en-US" dirty="0"/>
              <a:t>People are leaving the cost (east) and driving home (west)</a:t>
            </a:r>
          </a:p>
          <a:p>
            <a:pPr marL="742950" lvl="1" indent="-285750">
              <a:buFont typeface="Arial" panose="020B0604020202020204" pitchFamily="34" charset="0"/>
              <a:buChar char="•"/>
            </a:pPr>
            <a:r>
              <a:rPr lang="en-US" dirty="0"/>
              <a:t>Not nearly as many head-on collisions as initially assumed</a:t>
            </a:r>
          </a:p>
          <a:p>
            <a:pPr marL="1200150" lvl="2" indent="-285750">
              <a:buFont typeface="Arial" panose="020B0604020202020204" pitchFamily="34" charset="0"/>
              <a:buChar char="•"/>
            </a:pPr>
            <a:r>
              <a:rPr lang="en-US" dirty="0"/>
              <a:t>Perhaps collisions occur more because of carelessness than recklessness</a:t>
            </a:r>
          </a:p>
          <a:p>
            <a:pPr marL="1200150" lvl="2" indent="-285750">
              <a:buFont typeface="Arial" panose="020B0604020202020204" pitchFamily="34" charset="0"/>
              <a:buChar char="•"/>
            </a:pPr>
            <a:endParaRPr lang="en-US" dirty="0"/>
          </a:p>
          <a:p>
            <a:pPr lvl="2"/>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17BFEE0B-B053-644E-ACC9-249EEAEC6F22}"/>
              </a:ext>
            </a:extLst>
          </p:cNvPr>
          <p:cNvPicPr>
            <a:picLocks noChangeAspect="1"/>
          </p:cNvPicPr>
          <p:nvPr/>
        </p:nvPicPr>
        <p:blipFill>
          <a:blip r:embed="rId2"/>
          <a:stretch>
            <a:fillRect/>
          </a:stretch>
        </p:blipFill>
        <p:spPr>
          <a:xfrm>
            <a:off x="9039197" y="3959185"/>
            <a:ext cx="2776565" cy="2372702"/>
          </a:xfrm>
          <a:prstGeom prst="rect">
            <a:avLst/>
          </a:prstGeom>
          <a:ln w="28575">
            <a:solidFill>
              <a:schemeClr val="accent2"/>
            </a:solidFill>
          </a:ln>
        </p:spPr>
      </p:pic>
    </p:spTree>
    <p:extLst>
      <p:ext uri="{BB962C8B-B14F-4D97-AF65-F5344CB8AC3E}">
        <p14:creationId xmlns:p14="http://schemas.microsoft.com/office/powerpoint/2010/main" val="264068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41CB-E37D-1F41-9749-4E0B3184BC41}"/>
              </a:ext>
            </a:extLst>
          </p:cNvPr>
          <p:cNvSpPr>
            <a:spLocks noGrp="1"/>
          </p:cNvSpPr>
          <p:nvPr>
            <p:ph type="title"/>
          </p:nvPr>
        </p:nvSpPr>
        <p:spPr/>
        <p:txBody>
          <a:bodyPr/>
          <a:lstStyle/>
          <a:p>
            <a:r>
              <a:rPr lang="en-US" dirty="0"/>
              <a:t>Hypotheses</a:t>
            </a:r>
          </a:p>
        </p:txBody>
      </p:sp>
      <p:sp>
        <p:nvSpPr>
          <p:cNvPr id="3" name="TextBox 2">
            <a:extLst>
              <a:ext uri="{FF2B5EF4-FFF2-40B4-BE49-F238E27FC236}">
                <a16:creationId xmlns:a16="http://schemas.microsoft.com/office/drawing/2014/main" id="{83A5DC5F-A44F-5D44-A3F5-ACF163D5C368}"/>
              </a:ext>
            </a:extLst>
          </p:cNvPr>
          <p:cNvSpPr txBox="1"/>
          <p:nvPr/>
        </p:nvSpPr>
        <p:spPr>
          <a:xfrm>
            <a:off x="1024128" y="2477545"/>
            <a:ext cx="7683587" cy="2308324"/>
          </a:xfrm>
          <a:prstGeom prst="rect">
            <a:avLst/>
          </a:prstGeom>
          <a:noFill/>
          <a:ln w="28575">
            <a:solidFill>
              <a:schemeClr val="accent2"/>
            </a:solidFill>
          </a:ln>
        </p:spPr>
        <p:txBody>
          <a:bodyPr wrap="square" rtlCol="0">
            <a:spAutoFit/>
          </a:bodyPr>
          <a:lstStyle/>
          <a:p>
            <a:pPr marL="285750" indent="-285750" fontAlgn="ctr">
              <a:buFont typeface="Arial" panose="020B0604020202020204" pitchFamily="34" charset="0"/>
              <a:buChar char="•"/>
            </a:pPr>
            <a:r>
              <a:rPr lang="en-US" dirty="0"/>
              <a:t>There will be more wrecks at night when it is dark</a:t>
            </a:r>
            <a:endParaRPr lang="en-US" sz="1100" dirty="0"/>
          </a:p>
          <a:p>
            <a:pPr marL="285750" indent="-285750" fontAlgn="ctr">
              <a:buFont typeface="Arial" panose="020B0604020202020204" pitchFamily="34" charset="0"/>
              <a:buChar char="•"/>
            </a:pPr>
            <a:r>
              <a:rPr lang="en-US" dirty="0"/>
              <a:t>There will be more wrecks during the holidays</a:t>
            </a:r>
            <a:endParaRPr lang="en-US" sz="1100" dirty="0"/>
          </a:p>
          <a:p>
            <a:pPr marL="285750" indent="-285750" fontAlgn="ctr">
              <a:buFont typeface="Arial" panose="020B0604020202020204" pitchFamily="34" charset="0"/>
              <a:buChar char="•"/>
            </a:pPr>
            <a:r>
              <a:rPr lang="en-US" dirty="0"/>
              <a:t>Fatalities are related to cost of damage</a:t>
            </a:r>
            <a:endParaRPr lang="en-US" sz="1100" dirty="0"/>
          </a:p>
          <a:p>
            <a:pPr marL="285750" indent="-285750" fontAlgn="ctr">
              <a:buFont typeface="Arial" panose="020B0604020202020204" pitchFamily="34" charset="0"/>
              <a:buChar char="•"/>
            </a:pPr>
            <a:r>
              <a:rPr lang="en-US" dirty="0"/>
              <a:t>There will be more fatalities in slower speed limits zones</a:t>
            </a:r>
            <a:endParaRPr lang="en-US" sz="1100" dirty="0"/>
          </a:p>
          <a:p>
            <a:pPr marL="285750" indent="-285750" fontAlgn="ctr">
              <a:buFont typeface="Arial" panose="020B0604020202020204" pitchFamily="34" charset="0"/>
              <a:buChar char="•"/>
            </a:pPr>
            <a:r>
              <a:rPr lang="en-US" dirty="0"/>
              <a:t>There is a relationship between crash count and traffic way type</a:t>
            </a:r>
            <a:endParaRPr lang="en-US" sz="1100" dirty="0"/>
          </a:p>
          <a:p>
            <a:pPr marL="285750" indent="-285750" fontAlgn="ctr">
              <a:buFont typeface="Arial" panose="020B0604020202020204" pitchFamily="34" charset="0"/>
              <a:buChar char="•"/>
            </a:pPr>
            <a:r>
              <a:rPr lang="en-US" dirty="0"/>
              <a:t>Road way types do not have a strong effect on the type of wrecks that occur</a:t>
            </a:r>
            <a:endParaRPr lang="en-US" sz="1100" dirty="0"/>
          </a:p>
          <a:p>
            <a:pPr marL="285750" indent="-285750" fontAlgn="ctr">
              <a:buFont typeface="Arial" panose="020B0604020202020204" pitchFamily="34" charset="0"/>
              <a:buChar char="•"/>
            </a:pPr>
            <a:r>
              <a:rPr lang="en-US" dirty="0"/>
              <a:t>There would be more wrecks around high schools</a:t>
            </a:r>
            <a:endParaRPr lang="en-US" sz="1100" dirty="0"/>
          </a:p>
          <a:p>
            <a:pPr marL="285750" indent="-285750" fontAlgn="ctr">
              <a:buFont typeface="Arial" panose="020B0604020202020204" pitchFamily="34" charset="0"/>
              <a:buChar char="•"/>
            </a:pPr>
            <a:r>
              <a:rPr lang="en-US" dirty="0"/>
              <a:t>There will be more wrecks facing west towards the sunset</a:t>
            </a:r>
            <a:endParaRPr lang="en-US" sz="1100" dirty="0"/>
          </a:p>
        </p:txBody>
      </p:sp>
      <p:pic>
        <p:nvPicPr>
          <p:cNvPr id="13" name="Picture 12">
            <a:extLst>
              <a:ext uri="{FF2B5EF4-FFF2-40B4-BE49-F238E27FC236}">
                <a16:creationId xmlns:a16="http://schemas.microsoft.com/office/drawing/2014/main" id="{1AA4EB17-0F5C-F34C-B0C2-72A6C8065138}"/>
              </a:ext>
            </a:extLst>
          </p:cNvPr>
          <p:cNvPicPr>
            <a:picLocks noChangeAspect="1"/>
          </p:cNvPicPr>
          <p:nvPr/>
        </p:nvPicPr>
        <p:blipFill>
          <a:blip r:embed="rId2"/>
          <a:stretch>
            <a:fillRect/>
          </a:stretch>
        </p:blipFill>
        <p:spPr>
          <a:xfrm>
            <a:off x="9072563" y="289447"/>
            <a:ext cx="2343150" cy="3342260"/>
          </a:xfrm>
          <a:prstGeom prst="rect">
            <a:avLst/>
          </a:prstGeom>
          <a:ln w="28575">
            <a:solidFill>
              <a:schemeClr val="accent2"/>
            </a:solidFill>
          </a:ln>
        </p:spPr>
      </p:pic>
    </p:spTree>
    <p:extLst>
      <p:ext uri="{BB962C8B-B14F-4D97-AF65-F5344CB8AC3E}">
        <p14:creationId xmlns:p14="http://schemas.microsoft.com/office/powerpoint/2010/main" val="1106172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450E6-DA2D-294D-99A4-85386C6BACF1}"/>
              </a:ext>
            </a:extLst>
          </p:cNvPr>
          <p:cNvSpPr>
            <a:spLocks noGrp="1"/>
          </p:cNvSpPr>
          <p:nvPr>
            <p:ph type="title"/>
          </p:nvPr>
        </p:nvSpPr>
        <p:spPr/>
        <p:txBody>
          <a:bodyPr/>
          <a:lstStyle/>
          <a:p>
            <a:r>
              <a:rPr lang="en-US" dirty="0"/>
              <a:t>Hypotheses and data breakdown</a:t>
            </a:r>
          </a:p>
        </p:txBody>
      </p:sp>
      <p:pic>
        <p:nvPicPr>
          <p:cNvPr id="15" name="Picture Placeholder 14">
            <a:extLst>
              <a:ext uri="{FF2B5EF4-FFF2-40B4-BE49-F238E27FC236}">
                <a16:creationId xmlns:a16="http://schemas.microsoft.com/office/drawing/2014/main" id="{8FB9141D-6214-3648-86B3-7F14EA8CA1C5}"/>
              </a:ext>
            </a:extLst>
          </p:cNvPr>
          <p:cNvPicPr>
            <a:picLocks noGrp="1" noChangeAspect="1"/>
          </p:cNvPicPr>
          <p:nvPr>
            <p:ph type="pic" idx="1"/>
          </p:nvPr>
        </p:nvPicPr>
        <p:blipFill>
          <a:blip r:embed="rId2"/>
          <a:srcRect t="15900" b="15900"/>
          <a:stretch>
            <a:fillRect/>
          </a:stretch>
        </p:blipFill>
        <p:spPr>
          <a:ln w="38100">
            <a:solidFill>
              <a:schemeClr val="accent2"/>
            </a:solidFill>
          </a:ln>
        </p:spPr>
      </p:pic>
    </p:spTree>
    <p:extLst>
      <p:ext uri="{BB962C8B-B14F-4D97-AF65-F5344CB8AC3E}">
        <p14:creationId xmlns:p14="http://schemas.microsoft.com/office/powerpoint/2010/main" val="2548860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477F-F540-4747-A395-B5D6521A5CB5}"/>
              </a:ext>
            </a:extLst>
          </p:cNvPr>
          <p:cNvSpPr>
            <a:spLocks noGrp="1"/>
          </p:cNvSpPr>
          <p:nvPr>
            <p:ph type="title"/>
          </p:nvPr>
        </p:nvSpPr>
        <p:spPr/>
        <p:txBody>
          <a:bodyPr/>
          <a:lstStyle/>
          <a:p>
            <a:r>
              <a:rPr lang="en-US" dirty="0"/>
              <a:t>There will be more wrecks at night when it is dark</a:t>
            </a:r>
          </a:p>
        </p:txBody>
      </p:sp>
      <p:pic>
        <p:nvPicPr>
          <p:cNvPr id="8" name="Picture 7">
            <a:extLst>
              <a:ext uri="{FF2B5EF4-FFF2-40B4-BE49-F238E27FC236}">
                <a16:creationId xmlns:a16="http://schemas.microsoft.com/office/drawing/2014/main" id="{EAEF990F-421E-0F46-9100-A8E98D80FF55}"/>
              </a:ext>
            </a:extLst>
          </p:cNvPr>
          <p:cNvPicPr>
            <a:picLocks noChangeAspect="1"/>
          </p:cNvPicPr>
          <p:nvPr/>
        </p:nvPicPr>
        <p:blipFill>
          <a:blip r:embed="rId2"/>
          <a:stretch>
            <a:fillRect/>
          </a:stretch>
        </p:blipFill>
        <p:spPr>
          <a:xfrm>
            <a:off x="347447" y="2084832"/>
            <a:ext cx="5536717" cy="4123087"/>
          </a:xfrm>
          <a:prstGeom prst="rect">
            <a:avLst/>
          </a:prstGeom>
          <a:ln w="28575">
            <a:solidFill>
              <a:schemeClr val="accent2"/>
            </a:solidFill>
          </a:ln>
        </p:spPr>
      </p:pic>
      <p:sp>
        <p:nvSpPr>
          <p:cNvPr id="9" name="TextBox 8">
            <a:extLst>
              <a:ext uri="{FF2B5EF4-FFF2-40B4-BE49-F238E27FC236}">
                <a16:creationId xmlns:a16="http://schemas.microsoft.com/office/drawing/2014/main" id="{1332F9F5-6F75-9B46-83AF-2914EDDA5066}"/>
              </a:ext>
            </a:extLst>
          </p:cNvPr>
          <p:cNvSpPr txBox="1"/>
          <p:nvPr/>
        </p:nvSpPr>
        <p:spPr>
          <a:xfrm>
            <a:off x="6343650" y="2064347"/>
            <a:ext cx="440055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Crash count is significantly higher during daylight hours (red bar) </a:t>
            </a:r>
          </a:p>
          <a:p>
            <a:pPr marL="285750" indent="-285750">
              <a:buFont typeface="Arial" panose="020B0604020202020204" pitchFamily="34" charset="0"/>
              <a:buChar char="•"/>
            </a:pPr>
            <a:r>
              <a:rPr lang="en-US" dirty="0"/>
              <a:t>From the hours of 7am to 7pm we can see the highest counts of crashes.</a:t>
            </a:r>
          </a:p>
        </p:txBody>
      </p:sp>
      <p:pic>
        <p:nvPicPr>
          <p:cNvPr id="10" name="Picture 9">
            <a:extLst>
              <a:ext uri="{FF2B5EF4-FFF2-40B4-BE49-F238E27FC236}">
                <a16:creationId xmlns:a16="http://schemas.microsoft.com/office/drawing/2014/main" id="{066340DB-A8E9-F745-A920-EE82A75AC788}"/>
              </a:ext>
            </a:extLst>
          </p:cNvPr>
          <p:cNvPicPr>
            <a:picLocks noChangeAspect="1"/>
          </p:cNvPicPr>
          <p:nvPr/>
        </p:nvPicPr>
        <p:blipFill>
          <a:blip r:embed="rId3"/>
          <a:stretch>
            <a:fillRect/>
          </a:stretch>
        </p:blipFill>
        <p:spPr>
          <a:xfrm>
            <a:off x="6343650" y="3839158"/>
            <a:ext cx="4264789" cy="2752727"/>
          </a:xfrm>
          <a:prstGeom prst="rect">
            <a:avLst/>
          </a:prstGeom>
          <a:ln w="28575">
            <a:solidFill>
              <a:schemeClr val="accent2"/>
            </a:solidFill>
          </a:ln>
        </p:spPr>
      </p:pic>
    </p:spTree>
    <p:extLst>
      <p:ext uri="{BB962C8B-B14F-4D97-AF65-F5344CB8AC3E}">
        <p14:creationId xmlns:p14="http://schemas.microsoft.com/office/powerpoint/2010/main" val="405324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0B7F-6830-7D4C-A03B-912C8DAA3344}"/>
              </a:ext>
            </a:extLst>
          </p:cNvPr>
          <p:cNvSpPr>
            <a:spLocks noGrp="1"/>
          </p:cNvSpPr>
          <p:nvPr>
            <p:ph type="title"/>
          </p:nvPr>
        </p:nvSpPr>
        <p:spPr/>
        <p:txBody>
          <a:bodyPr/>
          <a:lstStyle/>
          <a:p>
            <a:r>
              <a:rPr lang="en-US" dirty="0"/>
              <a:t>There will be more wrecks during the holidays</a:t>
            </a:r>
          </a:p>
        </p:txBody>
      </p:sp>
      <p:pic>
        <p:nvPicPr>
          <p:cNvPr id="5" name="Picture 4">
            <a:extLst>
              <a:ext uri="{FF2B5EF4-FFF2-40B4-BE49-F238E27FC236}">
                <a16:creationId xmlns:a16="http://schemas.microsoft.com/office/drawing/2014/main" id="{32C6BFF7-BD88-F04C-80C4-A35CE6DE43A5}"/>
              </a:ext>
            </a:extLst>
          </p:cNvPr>
          <p:cNvPicPr>
            <a:picLocks noChangeAspect="1"/>
          </p:cNvPicPr>
          <p:nvPr/>
        </p:nvPicPr>
        <p:blipFill>
          <a:blip r:embed="rId2"/>
          <a:stretch>
            <a:fillRect/>
          </a:stretch>
        </p:blipFill>
        <p:spPr>
          <a:xfrm>
            <a:off x="750888" y="2185416"/>
            <a:ext cx="6107602" cy="3943922"/>
          </a:xfrm>
          <a:prstGeom prst="rect">
            <a:avLst/>
          </a:prstGeom>
          <a:ln w="28575">
            <a:solidFill>
              <a:schemeClr val="accent2"/>
            </a:solidFill>
          </a:ln>
        </p:spPr>
      </p:pic>
      <p:sp>
        <p:nvSpPr>
          <p:cNvPr id="7" name="TextBox 6">
            <a:extLst>
              <a:ext uri="{FF2B5EF4-FFF2-40B4-BE49-F238E27FC236}">
                <a16:creationId xmlns:a16="http://schemas.microsoft.com/office/drawing/2014/main" id="{13AEB617-A0DB-0147-97AF-E7B16D2A6198}"/>
              </a:ext>
            </a:extLst>
          </p:cNvPr>
          <p:cNvSpPr txBox="1"/>
          <p:nvPr/>
        </p:nvSpPr>
        <p:spPr>
          <a:xfrm>
            <a:off x="7200900" y="2877573"/>
            <a:ext cx="4471988" cy="2031325"/>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clear spike in crash count when we reach October through January.</a:t>
            </a:r>
          </a:p>
          <a:p>
            <a:pPr marL="285750" indent="-285750">
              <a:buFont typeface="Arial" panose="020B0604020202020204" pitchFamily="34" charset="0"/>
              <a:buChar char="•"/>
            </a:pPr>
            <a:r>
              <a:rPr lang="en-US" dirty="0"/>
              <a:t>We cannot assume causation, but the correlation would have us believe that more wrecks occur around the holidays.</a:t>
            </a:r>
          </a:p>
        </p:txBody>
      </p:sp>
    </p:spTree>
    <p:extLst>
      <p:ext uri="{BB962C8B-B14F-4D97-AF65-F5344CB8AC3E}">
        <p14:creationId xmlns:p14="http://schemas.microsoft.com/office/powerpoint/2010/main" val="7473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4AC4D-7E6A-4B46-962F-367AABA90082}"/>
              </a:ext>
            </a:extLst>
          </p:cNvPr>
          <p:cNvSpPr>
            <a:spLocks noGrp="1"/>
          </p:cNvSpPr>
          <p:nvPr>
            <p:ph type="title"/>
          </p:nvPr>
        </p:nvSpPr>
        <p:spPr/>
        <p:txBody>
          <a:bodyPr/>
          <a:lstStyle/>
          <a:p>
            <a:pPr algn="ctr"/>
            <a:r>
              <a:rPr lang="en-US" dirty="0"/>
              <a:t>Fatalities are related to cost of damage</a:t>
            </a:r>
          </a:p>
        </p:txBody>
      </p:sp>
      <p:pic>
        <p:nvPicPr>
          <p:cNvPr id="5" name="Picture 4">
            <a:extLst>
              <a:ext uri="{FF2B5EF4-FFF2-40B4-BE49-F238E27FC236}">
                <a16:creationId xmlns:a16="http://schemas.microsoft.com/office/drawing/2014/main" id="{E1C9848D-19E1-AA45-A9DD-33FCA54FE211}"/>
              </a:ext>
            </a:extLst>
          </p:cNvPr>
          <p:cNvPicPr>
            <a:picLocks noChangeAspect="1"/>
          </p:cNvPicPr>
          <p:nvPr/>
        </p:nvPicPr>
        <p:blipFill>
          <a:blip r:embed="rId3"/>
          <a:stretch>
            <a:fillRect/>
          </a:stretch>
        </p:blipFill>
        <p:spPr>
          <a:xfrm>
            <a:off x="3953611" y="3248691"/>
            <a:ext cx="3513088" cy="2932494"/>
          </a:xfrm>
          <a:prstGeom prst="rect">
            <a:avLst/>
          </a:prstGeom>
          <a:ln w="28575">
            <a:solidFill>
              <a:schemeClr val="accent2"/>
            </a:solidFill>
          </a:ln>
        </p:spPr>
      </p:pic>
      <p:pic>
        <p:nvPicPr>
          <p:cNvPr id="7" name="Picture 6">
            <a:extLst>
              <a:ext uri="{FF2B5EF4-FFF2-40B4-BE49-F238E27FC236}">
                <a16:creationId xmlns:a16="http://schemas.microsoft.com/office/drawing/2014/main" id="{94D01C65-236A-8942-9B9E-E7493CE7B3D6}"/>
              </a:ext>
            </a:extLst>
          </p:cNvPr>
          <p:cNvPicPr>
            <a:picLocks noChangeAspect="1"/>
          </p:cNvPicPr>
          <p:nvPr/>
        </p:nvPicPr>
        <p:blipFill>
          <a:blip r:embed="rId4"/>
          <a:stretch>
            <a:fillRect/>
          </a:stretch>
        </p:blipFill>
        <p:spPr>
          <a:xfrm>
            <a:off x="623201" y="1749075"/>
            <a:ext cx="3820212" cy="2501732"/>
          </a:xfrm>
          <a:prstGeom prst="rect">
            <a:avLst/>
          </a:prstGeom>
          <a:ln w="28575">
            <a:solidFill>
              <a:schemeClr val="accent2"/>
            </a:solidFill>
          </a:ln>
        </p:spPr>
      </p:pic>
      <p:sp>
        <p:nvSpPr>
          <p:cNvPr id="8" name="TextBox 7">
            <a:extLst>
              <a:ext uri="{FF2B5EF4-FFF2-40B4-BE49-F238E27FC236}">
                <a16:creationId xmlns:a16="http://schemas.microsoft.com/office/drawing/2014/main" id="{33A0A63E-A14B-964B-9AE3-63904F699E83}"/>
              </a:ext>
            </a:extLst>
          </p:cNvPr>
          <p:cNvSpPr txBox="1"/>
          <p:nvPr/>
        </p:nvSpPr>
        <p:spPr>
          <a:xfrm>
            <a:off x="8201025" y="2243138"/>
            <a:ext cx="3328988" cy="1754326"/>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57.6%  of injuries fall within the damage group of over $1,500.</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0919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ABBE7-37C0-2744-9096-2F64FED1DCEE}"/>
              </a:ext>
            </a:extLst>
          </p:cNvPr>
          <p:cNvSpPr>
            <a:spLocks noGrp="1"/>
          </p:cNvSpPr>
          <p:nvPr>
            <p:ph type="title"/>
          </p:nvPr>
        </p:nvSpPr>
        <p:spPr/>
        <p:txBody>
          <a:bodyPr>
            <a:normAutofit/>
          </a:bodyPr>
          <a:lstStyle/>
          <a:p>
            <a:pPr algn="ctr"/>
            <a:r>
              <a:rPr lang="en-US" dirty="0"/>
              <a:t>There will be more fatalities in slower speed limits zones</a:t>
            </a:r>
          </a:p>
        </p:txBody>
      </p:sp>
      <p:pic>
        <p:nvPicPr>
          <p:cNvPr id="5" name="Picture 4">
            <a:extLst>
              <a:ext uri="{FF2B5EF4-FFF2-40B4-BE49-F238E27FC236}">
                <a16:creationId xmlns:a16="http://schemas.microsoft.com/office/drawing/2014/main" id="{34C86C07-8EFB-8640-90D2-3E074039836C}"/>
              </a:ext>
            </a:extLst>
          </p:cNvPr>
          <p:cNvPicPr>
            <a:picLocks noChangeAspect="1"/>
          </p:cNvPicPr>
          <p:nvPr/>
        </p:nvPicPr>
        <p:blipFill>
          <a:blip r:embed="rId2"/>
          <a:stretch>
            <a:fillRect/>
          </a:stretch>
        </p:blipFill>
        <p:spPr>
          <a:xfrm>
            <a:off x="1024128" y="2547366"/>
            <a:ext cx="5869981" cy="3767709"/>
          </a:xfrm>
          <a:prstGeom prst="rect">
            <a:avLst/>
          </a:prstGeom>
          <a:ln w="28575">
            <a:solidFill>
              <a:schemeClr val="accent2"/>
            </a:solidFill>
          </a:ln>
        </p:spPr>
      </p:pic>
      <p:sp>
        <p:nvSpPr>
          <p:cNvPr id="7" name="TextBox 6">
            <a:extLst>
              <a:ext uri="{FF2B5EF4-FFF2-40B4-BE49-F238E27FC236}">
                <a16:creationId xmlns:a16="http://schemas.microsoft.com/office/drawing/2014/main" id="{52AA5AA8-3A00-EF4C-86AF-7C27C6642306}"/>
              </a:ext>
            </a:extLst>
          </p:cNvPr>
          <p:cNvSpPr txBox="1"/>
          <p:nvPr/>
        </p:nvSpPr>
        <p:spPr>
          <a:xfrm>
            <a:off x="7472362" y="2547366"/>
            <a:ext cx="4086225" cy="3139321"/>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Majority of fatal injuries are in areas where the posted speed limit was 30mph. </a:t>
            </a:r>
          </a:p>
          <a:p>
            <a:pPr marL="285750" indent="-285750">
              <a:buFont typeface="Arial" panose="020B0604020202020204" pitchFamily="34" charset="0"/>
              <a:buChar char="•"/>
            </a:pPr>
            <a:r>
              <a:rPr lang="en-US" dirty="0"/>
              <a:t>This could be due to the fact that people were speeding in residential areas which are prone to having more parked cars, dips, lights, stop signs, etc. as compared to areas with faster speed limits like freeways.</a:t>
            </a:r>
          </a:p>
        </p:txBody>
      </p:sp>
    </p:spTree>
    <p:extLst>
      <p:ext uri="{BB962C8B-B14F-4D97-AF65-F5344CB8AC3E}">
        <p14:creationId xmlns:p14="http://schemas.microsoft.com/office/powerpoint/2010/main" val="59095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01106-3B26-D243-9DED-7C825239394A}"/>
              </a:ext>
            </a:extLst>
          </p:cNvPr>
          <p:cNvSpPr>
            <a:spLocks noGrp="1"/>
          </p:cNvSpPr>
          <p:nvPr>
            <p:ph type="title"/>
          </p:nvPr>
        </p:nvSpPr>
        <p:spPr>
          <a:xfrm>
            <a:off x="812197" y="470344"/>
            <a:ext cx="9720072" cy="1614488"/>
          </a:xfrm>
        </p:spPr>
        <p:txBody>
          <a:bodyPr>
            <a:normAutofit/>
          </a:bodyPr>
          <a:lstStyle/>
          <a:p>
            <a:r>
              <a:rPr lang="en-US" dirty="0"/>
              <a:t>There is a relationship between crash count and traffic way type</a:t>
            </a:r>
          </a:p>
        </p:txBody>
      </p:sp>
      <p:pic>
        <p:nvPicPr>
          <p:cNvPr id="6" name="Picture 5">
            <a:extLst>
              <a:ext uri="{FF2B5EF4-FFF2-40B4-BE49-F238E27FC236}">
                <a16:creationId xmlns:a16="http://schemas.microsoft.com/office/drawing/2014/main" id="{0CDBEBE3-D0B1-6B47-AD2B-D3C83B365B50}"/>
              </a:ext>
            </a:extLst>
          </p:cNvPr>
          <p:cNvPicPr>
            <a:picLocks noChangeAspect="1"/>
          </p:cNvPicPr>
          <p:nvPr/>
        </p:nvPicPr>
        <p:blipFill>
          <a:blip r:embed="rId2"/>
          <a:stretch>
            <a:fillRect/>
          </a:stretch>
        </p:blipFill>
        <p:spPr>
          <a:xfrm>
            <a:off x="109415" y="1770507"/>
            <a:ext cx="8294182" cy="4147091"/>
          </a:xfrm>
          <a:prstGeom prst="rect">
            <a:avLst/>
          </a:prstGeom>
          <a:ln w="28575">
            <a:solidFill>
              <a:schemeClr val="accent2"/>
            </a:solidFill>
          </a:ln>
        </p:spPr>
      </p:pic>
      <p:sp>
        <p:nvSpPr>
          <p:cNvPr id="11" name="TextBox 10">
            <a:extLst>
              <a:ext uri="{FF2B5EF4-FFF2-40B4-BE49-F238E27FC236}">
                <a16:creationId xmlns:a16="http://schemas.microsoft.com/office/drawing/2014/main" id="{CD12BC7C-E745-F74E-BA12-140FED38BC9F}"/>
              </a:ext>
            </a:extLst>
          </p:cNvPr>
          <p:cNvSpPr txBox="1"/>
          <p:nvPr/>
        </p:nvSpPr>
        <p:spPr>
          <a:xfrm>
            <a:off x="9058275" y="1290732"/>
            <a:ext cx="2947988" cy="2031325"/>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Majority of wrecks happen in a non divided traffic way. </a:t>
            </a:r>
          </a:p>
          <a:p>
            <a:pPr marL="742950" lvl="1" indent="-285750">
              <a:buFont typeface="Arial" panose="020B0604020202020204" pitchFamily="34" charset="0"/>
              <a:buChar char="•"/>
            </a:pPr>
            <a:r>
              <a:rPr lang="en-US" dirty="0"/>
              <a:t>A two lane road with a painted double yellow dividing them</a:t>
            </a:r>
          </a:p>
        </p:txBody>
      </p:sp>
      <p:pic>
        <p:nvPicPr>
          <p:cNvPr id="15" name="Content Placeholder 4">
            <a:extLst>
              <a:ext uri="{FF2B5EF4-FFF2-40B4-BE49-F238E27FC236}">
                <a16:creationId xmlns:a16="http://schemas.microsoft.com/office/drawing/2014/main" id="{6930A2CD-89FB-214F-BB0A-160772931CA5}"/>
              </a:ext>
            </a:extLst>
          </p:cNvPr>
          <p:cNvPicPr>
            <a:picLocks noGrp="1" noChangeAspect="1"/>
          </p:cNvPicPr>
          <p:nvPr>
            <p:ph idx="1"/>
          </p:nvPr>
        </p:nvPicPr>
        <p:blipFill>
          <a:blip r:embed="rId3"/>
          <a:stretch>
            <a:fillRect/>
          </a:stretch>
        </p:blipFill>
        <p:spPr>
          <a:xfrm>
            <a:off x="8822558" y="3384995"/>
            <a:ext cx="2680799" cy="3285698"/>
          </a:xfrm>
          <a:ln w="28575">
            <a:solidFill>
              <a:schemeClr val="accent2"/>
            </a:solidFill>
          </a:ln>
        </p:spPr>
      </p:pic>
      <p:cxnSp>
        <p:nvCxnSpPr>
          <p:cNvPr id="17" name="Straight Connector 16">
            <a:extLst>
              <a:ext uri="{FF2B5EF4-FFF2-40B4-BE49-F238E27FC236}">
                <a16:creationId xmlns:a16="http://schemas.microsoft.com/office/drawing/2014/main" id="{2EB68693-22A6-0B41-A5C9-84632C5BF078}"/>
              </a:ext>
            </a:extLst>
          </p:cNvPr>
          <p:cNvCxnSpPr>
            <a:cxnSpLocks/>
          </p:cNvCxnSpPr>
          <p:nvPr/>
        </p:nvCxnSpPr>
        <p:spPr>
          <a:xfrm>
            <a:off x="8403597" y="1770507"/>
            <a:ext cx="2371097" cy="41470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07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9AEED-91A9-6345-9BEA-FFD509F5C64B}"/>
              </a:ext>
            </a:extLst>
          </p:cNvPr>
          <p:cNvSpPr>
            <a:spLocks noGrp="1"/>
          </p:cNvSpPr>
          <p:nvPr>
            <p:ph type="title"/>
          </p:nvPr>
        </p:nvSpPr>
        <p:spPr/>
        <p:txBody>
          <a:bodyPr/>
          <a:lstStyle/>
          <a:p>
            <a:r>
              <a:rPr lang="en-US" dirty="0"/>
              <a:t>Road way types do not have a strong effect on the type of wrecks that occur</a:t>
            </a:r>
          </a:p>
        </p:txBody>
      </p:sp>
      <p:pic>
        <p:nvPicPr>
          <p:cNvPr id="4" name="Content Placeholder 3">
            <a:extLst>
              <a:ext uri="{FF2B5EF4-FFF2-40B4-BE49-F238E27FC236}">
                <a16:creationId xmlns:a16="http://schemas.microsoft.com/office/drawing/2014/main" id="{731CE595-1907-DC44-9BAC-1BD6B10E4FF1}"/>
              </a:ext>
            </a:extLst>
          </p:cNvPr>
          <p:cNvPicPr>
            <a:picLocks noGrp="1" noChangeAspect="1"/>
          </p:cNvPicPr>
          <p:nvPr>
            <p:ph idx="1"/>
          </p:nvPr>
        </p:nvPicPr>
        <p:blipFill>
          <a:blip r:embed="rId2"/>
          <a:stretch>
            <a:fillRect/>
          </a:stretch>
        </p:blipFill>
        <p:spPr>
          <a:xfrm>
            <a:off x="224028" y="2236787"/>
            <a:ext cx="7607300" cy="3886200"/>
          </a:xfrm>
          <a:prstGeom prst="rect">
            <a:avLst/>
          </a:prstGeom>
          <a:ln w="28575">
            <a:solidFill>
              <a:schemeClr val="accent2"/>
            </a:solidFill>
          </a:ln>
        </p:spPr>
      </p:pic>
      <p:pic>
        <p:nvPicPr>
          <p:cNvPr id="7" name="Picture 6">
            <a:extLst>
              <a:ext uri="{FF2B5EF4-FFF2-40B4-BE49-F238E27FC236}">
                <a16:creationId xmlns:a16="http://schemas.microsoft.com/office/drawing/2014/main" id="{77AFE7AA-3994-9C46-AA35-1AE2FB495B33}"/>
              </a:ext>
            </a:extLst>
          </p:cNvPr>
          <p:cNvPicPr>
            <a:picLocks noChangeAspect="1"/>
          </p:cNvPicPr>
          <p:nvPr/>
        </p:nvPicPr>
        <p:blipFill>
          <a:blip r:embed="rId3"/>
          <a:stretch>
            <a:fillRect/>
          </a:stretch>
        </p:blipFill>
        <p:spPr>
          <a:xfrm>
            <a:off x="8117078" y="2497137"/>
            <a:ext cx="3452218" cy="3625850"/>
          </a:xfrm>
          <a:prstGeom prst="rect">
            <a:avLst/>
          </a:prstGeom>
          <a:ln w="28575">
            <a:solidFill>
              <a:schemeClr val="accent2"/>
            </a:solidFill>
          </a:ln>
        </p:spPr>
      </p:pic>
    </p:spTree>
    <p:extLst>
      <p:ext uri="{BB962C8B-B14F-4D97-AF65-F5344CB8AC3E}">
        <p14:creationId xmlns:p14="http://schemas.microsoft.com/office/powerpoint/2010/main" val="40053478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{C5124812-4FC6-8246-8DF9-4294C28A7E05}tf10001061</Template>
  <TotalTime>2983</TotalTime>
  <Words>533</Words>
  <Application>Microsoft Macintosh PowerPoint</Application>
  <PresentationFormat>Widescreen</PresentationFormat>
  <Paragraphs>60</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Tw Cen MT</vt:lpstr>
      <vt:lpstr>Tw Cen MT Condensed</vt:lpstr>
      <vt:lpstr>Wingdings 3</vt:lpstr>
      <vt:lpstr>Integral</vt:lpstr>
      <vt:lpstr>Chicago Crash Data Lets get wrecked! </vt:lpstr>
      <vt:lpstr>Hypotheses</vt:lpstr>
      <vt:lpstr>Hypotheses and data breakdown</vt:lpstr>
      <vt:lpstr>There will be more wrecks at night when it is dark</vt:lpstr>
      <vt:lpstr>There will be more wrecks during the holidays</vt:lpstr>
      <vt:lpstr>Fatalities are related to cost of damage</vt:lpstr>
      <vt:lpstr>There will be more fatalities in slower speed limits zones</vt:lpstr>
      <vt:lpstr>There is a relationship between crash count and traffic way type</vt:lpstr>
      <vt:lpstr>Road way types do not have a strong effect on the type of wrecks that occur</vt:lpstr>
      <vt:lpstr>There would be more wrecks around high schools</vt:lpstr>
      <vt:lpstr>injuries based on location</vt:lpstr>
      <vt:lpstr>There will be more wrecks facing west towards the sunset</vt:lpstr>
      <vt:lpstr>Final Thoughts</vt:lpstr>
      <vt:lpstr>Post mortem</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Crash Data </dc:title>
  <dc:creator>Romi Sinnigen</dc:creator>
  <cp:lastModifiedBy>Romi Sinnigen</cp:lastModifiedBy>
  <cp:revision>27</cp:revision>
  <dcterms:created xsi:type="dcterms:W3CDTF">2021-01-12T03:20:10Z</dcterms:created>
  <dcterms:modified xsi:type="dcterms:W3CDTF">2021-01-14T05:03:45Z</dcterms:modified>
</cp:coreProperties>
</file>